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8" r:id="rId2"/>
    <p:sldId id="319" r:id="rId3"/>
    <p:sldId id="336" r:id="rId4"/>
    <p:sldId id="327" r:id="rId5"/>
    <p:sldId id="340" r:id="rId6"/>
    <p:sldId id="339" r:id="rId7"/>
    <p:sldId id="329" r:id="rId8"/>
    <p:sldId id="341" r:id="rId9"/>
    <p:sldId id="338" r:id="rId10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ormata Regular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ormata Regular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ormata Regular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ormata Regular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ormata Regular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ormata Regular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ormata Regular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ormata Regular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ormata Regular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B31"/>
    <a:srgbClr val="FF858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2" autoAdjust="0"/>
    <p:restoredTop sz="53508" autoAdjust="0"/>
  </p:normalViewPr>
  <p:slideViewPr>
    <p:cSldViewPr>
      <p:cViewPr varScale="1">
        <p:scale>
          <a:sx n="61" d="100"/>
          <a:sy n="61" d="100"/>
        </p:scale>
        <p:origin x="30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C12FC-42B6-4E5B-AD1D-C87BC9F7B330}" type="datetimeFigureOut">
              <a:rPr lang="de-DE" smtClean="0"/>
              <a:t>16.03.2018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7BD6B-6F82-44A5-890D-4C0DC86B1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93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BD6B-6F82-44A5-890D-4C0DC86B14D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20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BD6B-6F82-44A5-890D-4C0DC86B14D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56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BD6B-6F82-44A5-890D-4C0DC86B14D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9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BD6B-6F82-44A5-890D-4C0DC86B14D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826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BD6B-6F82-44A5-890D-4C0DC86B14D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31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BD6B-6F82-44A5-890D-4C0DC86B14D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88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323850" y="404813"/>
            <a:ext cx="7127875" cy="369887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de-DE" dirty="0"/>
          </a:p>
        </p:txBody>
      </p:sp>
      <p:grpSp>
        <p:nvGrpSpPr>
          <p:cNvPr id="3" name="Group 5"/>
          <p:cNvGrpSpPr>
            <a:grpSpLocks noChangeAspect="1"/>
          </p:cNvGrpSpPr>
          <p:nvPr userDrawn="1"/>
        </p:nvGrpSpPr>
        <p:grpSpPr bwMode="auto">
          <a:xfrm rot="228397">
            <a:off x="7753599" y="-29418"/>
            <a:ext cx="860078" cy="1919817"/>
            <a:chOff x="4740" y="0"/>
            <a:chExt cx="224" cy="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40" y="0"/>
              <a:ext cx="22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0"/>
              <a:ext cx="222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300788" y="6453188"/>
            <a:ext cx="2735262" cy="293687"/>
          </a:xfrm>
          <a:prstGeom prst="rect">
            <a:avLst/>
          </a:prstGeom>
        </p:spPr>
        <p:txBody>
          <a:bodyPr/>
          <a:lstStyle>
            <a:lvl1pPr algn="l" eaLnBrk="1" hangingPunct="1">
              <a:defRPr sz="1000" baseline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		         Seite 1</a:t>
            </a:r>
          </a:p>
        </p:txBody>
      </p:sp>
    </p:spTree>
    <p:extLst>
      <p:ext uri="{BB962C8B-B14F-4D97-AF65-F5344CB8AC3E}">
        <p14:creationId xmlns:p14="http://schemas.microsoft.com/office/powerpoint/2010/main" val="102435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323850" y="404813"/>
            <a:ext cx="8640763" cy="369887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Formata Regular" pitchFamily="34" charset="0"/>
              <a:cs typeface="+mn-cs"/>
            </a:endParaRPr>
          </a:p>
        </p:txBody>
      </p:sp>
      <p:grpSp>
        <p:nvGrpSpPr>
          <p:cNvPr id="3" name="Group 5"/>
          <p:cNvGrpSpPr>
            <a:grpSpLocks noChangeAspect="1"/>
          </p:cNvGrpSpPr>
          <p:nvPr userDrawn="1"/>
        </p:nvGrpSpPr>
        <p:grpSpPr bwMode="auto">
          <a:xfrm rot="228397">
            <a:off x="7753599" y="-29418"/>
            <a:ext cx="860078" cy="1919817"/>
            <a:chOff x="4740" y="0"/>
            <a:chExt cx="224" cy="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40" y="0"/>
              <a:ext cx="224" cy="5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0"/>
              <a:ext cx="222" cy="498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 useBgFill="1"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300788" y="6453188"/>
            <a:ext cx="2735262" cy="293687"/>
          </a:xfrm>
          <a:prstGeom prst="rect">
            <a:avLst/>
          </a:prstGeom>
        </p:spPr>
        <p:txBody>
          <a:bodyPr/>
          <a:lstStyle>
            <a:lvl1pPr algn="l">
              <a:defRPr sz="1000" baseline="0">
                <a:solidFill>
                  <a:schemeClr val="tx1"/>
                </a:solidFill>
                <a:latin typeface="Formata Regular" pitchFamily="34" charset="0"/>
              </a:defRPr>
            </a:lvl1pPr>
          </a:lstStyle>
          <a:p>
            <a:pPr>
              <a:defRPr/>
            </a:pPr>
            <a:r>
              <a:rPr lang="de-DE"/>
              <a:t>Präsentation Bildung/Qualifizierung</a:t>
            </a:r>
          </a:p>
        </p:txBody>
      </p:sp>
    </p:spTree>
    <p:extLst>
      <p:ext uri="{BB962C8B-B14F-4D97-AF65-F5344CB8AC3E}">
        <p14:creationId xmlns:p14="http://schemas.microsoft.com/office/powerpoint/2010/main" val="227204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ormata Regular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ormata Regular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ormata Regular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ormata Regular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rmata Regular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rmata Regular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rmata Regular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rmata Regula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g-heidenheim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rg-heidenheim@web.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g-heidenheim.d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FBDE5DD-5D92-46E4-ABD3-7BCCD87A7794}"/>
              </a:ext>
            </a:extLst>
          </p:cNvPr>
          <p:cNvSpPr/>
          <p:nvPr/>
        </p:nvSpPr>
        <p:spPr>
          <a:xfrm>
            <a:off x="8582" y="2772179"/>
            <a:ext cx="9144000" cy="1352550"/>
          </a:xfrm>
          <a:prstGeom prst="rect">
            <a:avLst/>
          </a:prstGeom>
          <a:solidFill>
            <a:srgbClr val="D50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Wappen_SRG_HDH">
            <a:extLst>
              <a:ext uri="{FF2B5EF4-FFF2-40B4-BE49-F238E27FC236}">
                <a16:creationId xmlns:a16="http://schemas.microsoft.com/office/drawing/2014/main" id="{87916AE3-DB55-4AEB-ADC4-2919CEAA5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1047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2F0533F-45E6-4E4B-9555-86A4EF731A0B}"/>
              </a:ext>
            </a:extLst>
          </p:cNvPr>
          <p:cNvSpPr txBox="1"/>
          <p:nvPr/>
        </p:nvSpPr>
        <p:spPr>
          <a:xfrm>
            <a:off x="359312" y="2913056"/>
            <a:ext cx="61580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Herzlich Willkommen zum Lehrabend im  </a:t>
            </a:r>
          </a:p>
          <a:p>
            <a:endParaRPr lang="de-DE" sz="10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de-DE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Vereinsheim des SV </a:t>
            </a:r>
            <a:r>
              <a:rPr lang="de-DE" sz="28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Mergelstetten</a:t>
            </a:r>
            <a:endParaRPr lang="de-DE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F7D1B69-712F-4181-BCA8-E17D26048B52}"/>
              </a:ext>
            </a:extLst>
          </p:cNvPr>
          <p:cNvSpPr txBox="1"/>
          <p:nvPr/>
        </p:nvSpPr>
        <p:spPr>
          <a:xfrm>
            <a:off x="323528" y="1324217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libri Light" panose="020F0302020204030204" pitchFamily="34" charset="0"/>
              </a:rPr>
              <a:t>LEHRABEND </a:t>
            </a:r>
          </a:p>
          <a:p>
            <a:r>
              <a:rPr lang="de-DE" sz="2400" dirty="0">
                <a:latin typeface="Calibri Light" panose="020F0302020204030204" pitchFamily="34" charset="0"/>
              </a:rPr>
              <a:t>SCHIEDSRICHTERGRUPPE HEIDENHEIM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E6546A1-B5BE-4BBB-83BF-07655DBEA8E0}"/>
              </a:ext>
            </a:extLst>
          </p:cNvPr>
          <p:cNvSpPr txBox="1"/>
          <p:nvPr/>
        </p:nvSpPr>
        <p:spPr>
          <a:xfrm>
            <a:off x="1547664" y="5833467"/>
            <a:ext cx="659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>
                <a:latin typeface="Calibri Light" panose="020F0302020204030204" pitchFamily="34" charset="0"/>
              </a:defRPr>
            </a:lvl1pPr>
          </a:lstStyle>
          <a:p>
            <a:r>
              <a:rPr lang="de-DE" dirty="0" err="1"/>
              <a:t>Togehter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…. </a:t>
            </a:r>
          </a:p>
        </p:txBody>
      </p:sp>
      <p:pic>
        <p:nvPicPr>
          <p:cNvPr id="9" name="Picture 2" descr="Wappen_SRG_HDH">
            <a:extLst>
              <a:ext uri="{FF2B5EF4-FFF2-40B4-BE49-F238E27FC236}">
                <a16:creationId xmlns:a16="http://schemas.microsoft.com/office/drawing/2014/main" id="{23DBCE1A-CEAF-45CF-B494-12F56DE5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2" y="5157192"/>
            <a:ext cx="1047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46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720E25D-DAC5-4DB1-9719-BA21A3A33683}"/>
              </a:ext>
            </a:extLst>
          </p:cNvPr>
          <p:cNvSpPr/>
          <p:nvPr/>
        </p:nvSpPr>
        <p:spPr>
          <a:xfrm>
            <a:off x="467544" y="1213517"/>
            <a:ext cx="7632848" cy="273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</a:rPr>
              <a:t>Begrüßung durch SR-Obmann</a:t>
            </a:r>
          </a:p>
          <a:p>
            <a:pPr lvl="0">
              <a:spcAft>
                <a:spcPts val="0"/>
              </a:spcAft>
            </a:pPr>
            <a:endParaRPr lang="de-DE" sz="11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</a:rPr>
              <a:t>Lehrabend mit Maik </a:t>
            </a:r>
            <a:r>
              <a:rPr lang="de-DE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Kaack</a:t>
            </a:r>
            <a:endParaRPr lang="de-DE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de-DE" sz="105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</a:rPr>
              <a:t>Termine 2018</a:t>
            </a:r>
          </a:p>
          <a:p>
            <a:pPr lvl="0">
              <a:spcAft>
                <a:spcPts val="0"/>
              </a:spcAft>
            </a:pPr>
            <a:endParaRPr lang="de-DE" sz="11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dirty="0">
                <a:latin typeface="Calibri Light" panose="020F0302020204030204" pitchFamily="34" charset="0"/>
              </a:rPr>
              <a:t>Einteilungen und wichtige Hinweise </a:t>
            </a: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900" dirty="0">
              <a:latin typeface="Calibri Light" panose="020F03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dirty="0">
                <a:latin typeface="Calibri Light" panose="020F0302020204030204" pitchFamily="34" charset="0"/>
              </a:rPr>
              <a:t>Neulings Kurs</a:t>
            </a:r>
          </a:p>
          <a:p>
            <a:pPr lvl="0">
              <a:spcAft>
                <a:spcPts val="0"/>
              </a:spcAft>
            </a:pPr>
            <a:endParaRPr lang="de-DE" sz="11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</a:rPr>
              <a:t>Homepage online </a:t>
            </a: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  <a:hlinkClick r:id="rId3"/>
              </a:rPr>
              <a:t>www.srg-heidenheim.de</a:t>
            </a: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</a:p>
          <a:p>
            <a:pPr lvl="0">
              <a:spcAft>
                <a:spcPts val="0"/>
              </a:spcAft>
            </a:pPr>
            <a:endParaRPr lang="de-DE" sz="11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CF8AFBF-E32F-4053-B70D-0B5282E0DEF7}"/>
              </a:ext>
            </a:extLst>
          </p:cNvPr>
          <p:cNvSpPr txBox="1"/>
          <p:nvPr/>
        </p:nvSpPr>
        <p:spPr>
          <a:xfrm>
            <a:off x="1509754" y="6021288"/>
            <a:ext cx="659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Apple Chancery" panose="03020702040506060504" pitchFamily="66" charset="0"/>
              </a:rPr>
              <a:t>Togehter</a:t>
            </a:r>
            <a:r>
              <a:rPr lang="de-DE" sz="2400" dirty="0">
                <a:latin typeface="Apple Chancery" panose="03020702040506060504" pitchFamily="66" charset="0"/>
              </a:rPr>
              <a:t> </a:t>
            </a:r>
            <a:r>
              <a:rPr lang="de-DE" sz="2400" dirty="0" err="1">
                <a:latin typeface="Apple Chancery" panose="03020702040506060504" pitchFamily="66" charset="0"/>
              </a:rPr>
              <a:t>we</a:t>
            </a:r>
            <a:r>
              <a:rPr lang="de-DE" sz="2400" dirty="0">
                <a:latin typeface="Apple Chancery" panose="03020702040506060504" pitchFamily="66" charset="0"/>
              </a:rPr>
              <a:t> </a:t>
            </a:r>
            <a:r>
              <a:rPr lang="de-DE" sz="2400" dirty="0" err="1">
                <a:latin typeface="Apple Chancery" panose="03020702040506060504" pitchFamily="66" charset="0"/>
              </a:rPr>
              <a:t>are</a:t>
            </a:r>
            <a:r>
              <a:rPr lang="de-DE" sz="2400" dirty="0">
                <a:latin typeface="Apple Chancery" panose="03020702040506060504" pitchFamily="66" charset="0"/>
              </a:rPr>
              <a:t> </a:t>
            </a:r>
            <a:r>
              <a:rPr lang="de-DE" sz="2400" dirty="0" err="1">
                <a:latin typeface="Apple Chancery" panose="03020702040506060504" pitchFamily="66" charset="0"/>
              </a:rPr>
              <a:t>better</a:t>
            </a:r>
            <a:r>
              <a:rPr lang="de-DE" sz="2400" dirty="0">
                <a:latin typeface="Apple Chancery" panose="03020702040506060504" pitchFamily="66" charset="0"/>
              </a:rPr>
              <a:t>…. </a:t>
            </a:r>
          </a:p>
        </p:txBody>
      </p:sp>
      <p:pic>
        <p:nvPicPr>
          <p:cNvPr id="4" name="Picture 2" descr="Wappen_SRG_HDH">
            <a:extLst>
              <a:ext uri="{FF2B5EF4-FFF2-40B4-BE49-F238E27FC236}">
                <a16:creationId xmlns:a16="http://schemas.microsoft.com/office/drawing/2014/main" id="{3EA58119-7FB3-4206-9EA5-728A64F10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8" y="5445224"/>
            <a:ext cx="1047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ADB8BC0-D419-4BD9-ABFE-ACF8A3A48D9E}"/>
              </a:ext>
            </a:extLst>
          </p:cNvPr>
          <p:cNvSpPr txBox="1"/>
          <p:nvPr/>
        </p:nvSpPr>
        <p:spPr>
          <a:xfrm>
            <a:off x="413578" y="375047"/>
            <a:ext cx="18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TAGESORDNUNG </a:t>
            </a:r>
          </a:p>
        </p:txBody>
      </p:sp>
    </p:spTree>
    <p:extLst>
      <p:ext uri="{BB962C8B-B14F-4D97-AF65-F5344CB8AC3E}">
        <p14:creationId xmlns:p14="http://schemas.microsoft.com/office/powerpoint/2010/main" val="18217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CD562E5-2C16-4BE3-ACA0-16C9DAF7B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30" y="4608623"/>
            <a:ext cx="423904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Ort:                      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6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Vereinsheim SV </a:t>
            </a:r>
            <a:r>
              <a:rPr kumimoji="0" lang="de-DE" altLang="de-DE" sz="16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Mergelstetten</a:t>
            </a:r>
            <a:endParaRPr kumimoji="0" lang="de-DE" altLang="de-DE" sz="16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Datum: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            Freitag, 16.03.2018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Uhrzeit: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           19.30 Uhr 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Lehrwart: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        Maik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Kaack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  <a:p>
            <a:pPr lvl="0"/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Thema: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           </a:t>
            </a:r>
            <a:r>
              <a:rPr lang="de-DE" altLang="de-DE" sz="1600" dirty="0"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Konformitätstest (Videoschulung)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455784-BFE5-40FA-8225-692B6C96018B}"/>
              </a:ext>
            </a:extLst>
          </p:cNvPr>
          <p:cNvSpPr txBox="1"/>
          <p:nvPr/>
        </p:nvSpPr>
        <p:spPr>
          <a:xfrm>
            <a:off x="413578" y="375047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LEHRABEND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1E15C54-AC8C-42D0-8B01-08F6C661047E}"/>
              </a:ext>
            </a:extLst>
          </p:cNvPr>
          <p:cNvSpPr/>
          <p:nvPr/>
        </p:nvSpPr>
        <p:spPr>
          <a:xfrm>
            <a:off x="0" y="2064866"/>
            <a:ext cx="9144000" cy="2228230"/>
          </a:xfrm>
          <a:prstGeom prst="rect">
            <a:avLst/>
          </a:prstGeom>
          <a:solidFill>
            <a:srgbClr val="D50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0A94C6-6478-4326-BAF4-D1DA04E53CE9}"/>
              </a:ext>
            </a:extLst>
          </p:cNvPr>
          <p:cNvSpPr txBox="1"/>
          <p:nvPr/>
        </p:nvSpPr>
        <p:spPr>
          <a:xfrm>
            <a:off x="327819" y="2266859"/>
            <a:ext cx="8488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Herzlich Willkommen zum Lehrabend </a:t>
            </a:r>
          </a:p>
          <a:p>
            <a:r>
              <a:rPr lang="de-DE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Maik </a:t>
            </a:r>
            <a:r>
              <a:rPr lang="de-DE" sz="28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Kaack</a:t>
            </a:r>
            <a:r>
              <a:rPr lang="de-DE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, Lehrwart des WFV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1BD6D2-C8AE-4FD2-A0A8-CF7D2BE75120}"/>
              </a:ext>
            </a:extLst>
          </p:cNvPr>
          <p:cNvSpPr txBox="1"/>
          <p:nvPr/>
        </p:nvSpPr>
        <p:spPr>
          <a:xfrm>
            <a:off x="1403648" y="1287674"/>
            <a:ext cx="380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>
                <a:latin typeface="Calibri Light" panose="020F0302020204030204" pitchFamily="34" charset="0"/>
              </a:defRPr>
            </a:lvl1pPr>
          </a:lstStyle>
          <a:p>
            <a:r>
              <a:rPr lang="de-DE" dirty="0" err="1"/>
              <a:t>Togehter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…. </a:t>
            </a:r>
          </a:p>
        </p:txBody>
      </p:sp>
      <p:pic>
        <p:nvPicPr>
          <p:cNvPr id="9" name="Picture 2" descr="Wappen_SRG_HDH">
            <a:extLst>
              <a:ext uri="{FF2B5EF4-FFF2-40B4-BE49-F238E27FC236}">
                <a16:creationId xmlns:a16="http://schemas.microsoft.com/office/drawing/2014/main" id="{A6AB1875-4E48-4F4E-B29A-7C3C5715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9876"/>
            <a:ext cx="658858" cy="8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40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1023D3B-CBA4-4FD0-AB24-31D23B49D95B}"/>
              </a:ext>
            </a:extLst>
          </p:cNvPr>
          <p:cNvSpPr/>
          <p:nvPr/>
        </p:nvSpPr>
        <p:spPr>
          <a:xfrm>
            <a:off x="323528" y="404664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</a:rPr>
              <a:t>TERMINE 2018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1776512-6340-4A7D-86E4-277CA082507D}"/>
              </a:ext>
            </a:extLst>
          </p:cNvPr>
          <p:cNvSpPr/>
          <p:nvPr/>
        </p:nvSpPr>
        <p:spPr>
          <a:xfrm>
            <a:off x="323528" y="908720"/>
            <a:ext cx="10836696" cy="574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895350"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Lehrabende: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indent="-895350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16.03.2018	Vereinsheim </a:t>
            </a:r>
            <a:r>
              <a:rPr lang="de-DE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Mergelstetten</a:t>
            </a:r>
            <a:r>
              <a:rPr lang="de-DE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um 19:30 Uhr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indent="-895350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04.05.2018	Vereinsheim Sontheim 		um 19:30 Uhr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indent="-895350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06.07.2018	Vereinsheim </a:t>
            </a:r>
            <a:r>
              <a:rPr lang="de-DE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Oggenhausen</a:t>
            </a:r>
            <a:r>
              <a:rPr lang="de-DE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um 19:30 Uhr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indent="-895350"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21.07.2018	Bezirksleistungsprüfung TSG Giengen	ab 11:00 Uhr </a:t>
            </a:r>
          </a:p>
          <a:p>
            <a:pPr marL="895350" indent="-895350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 Light" panose="020F0302020204030204" pitchFamily="34" charset="0"/>
                <a:cs typeface="Times New Roman" panose="02020603050405020304" pitchFamily="18" charset="0"/>
              </a:rPr>
              <a:t>14.09.2018	Vereinsheim Dischingen (LP)		um 18:00 Uhr 	</a:t>
            </a:r>
          </a:p>
          <a:p>
            <a:pPr marL="895350" indent="-895350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 Light" panose="020F0302020204030204" pitchFamily="34" charset="0"/>
                <a:cs typeface="Times New Roman" panose="02020603050405020304" pitchFamily="18" charset="0"/>
              </a:rPr>
              <a:t>19.10.2018	Vereinsheim </a:t>
            </a:r>
            <a:r>
              <a:rPr lang="de-DE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Hohenmemmingen</a:t>
            </a:r>
            <a:r>
              <a:rPr lang="de-DE" dirty="0">
                <a:latin typeface="Calibri Light" panose="020F0302020204030204" pitchFamily="34" charset="0"/>
                <a:cs typeface="Times New Roman" panose="02020603050405020304" pitchFamily="18" charset="0"/>
              </a:rPr>
              <a:t>	um 19:30 Uhr 	</a:t>
            </a:r>
          </a:p>
          <a:p>
            <a:pPr marL="895350" indent="-895350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 Light" panose="020F0302020204030204" pitchFamily="34" charset="0"/>
                <a:cs typeface="Times New Roman" panose="02020603050405020304" pitchFamily="18" charset="0"/>
              </a:rPr>
              <a:t>30.11.20118	Volksbank Heidenheim 		um 19:30 Uhr </a:t>
            </a:r>
          </a:p>
          <a:p>
            <a:endParaRPr lang="de-DE" sz="1000" b="1" dirty="0"/>
          </a:p>
          <a:p>
            <a:r>
              <a:rPr lang="de-DE" b="1" dirty="0"/>
              <a:t>Sonstige Veranstaltungen: </a:t>
            </a:r>
          </a:p>
          <a:p>
            <a:endParaRPr lang="de-DE" sz="900" dirty="0"/>
          </a:p>
          <a:p>
            <a:pPr marL="895350" indent="-895350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 Light" panose="020F0302020204030204" pitchFamily="34" charset="0"/>
                <a:cs typeface="Times New Roman" panose="02020603050405020304" pitchFamily="18" charset="0"/>
              </a:rPr>
              <a:t>30.03.2018	Karfreitagswanderung </a:t>
            </a:r>
          </a:p>
          <a:p>
            <a:pPr marL="895350" indent="-895350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 Light" panose="020F0302020204030204" pitchFamily="34" charset="0"/>
                <a:cs typeface="Times New Roman" panose="02020603050405020304" pitchFamily="18" charset="0"/>
              </a:rPr>
              <a:t>Juni 2018			Neulings Kurs </a:t>
            </a:r>
          </a:p>
          <a:p>
            <a:pPr marL="895350" indent="-895350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 Light" panose="020F0302020204030204" pitchFamily="34" charset="0"/>
                <a:cs typeface="Times New Roman" panose="02020603050405020304" pitchFamily="18" charset="0"/>
              </a:rPr>
              <a:t>14.06.2018	Relegationsspiel um 18:00 Uhr = NA A3 - B5</a:t>
            </a:r>
          </a:p>
          <a:p>
            <a:pPr marL="895350" indent="-895350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 Light" panose="020F0302020204030204" pitchFamily="34" charset="0"/>
                <a:cs typeface="Times New Roman" panose="02020603050405020304" pitchFamily="18" charset="0"/>
              </a:rPr>
              <a:t>13.01.20196	Neujahrbrunch 			Taste Hotel Heidenheim  </a:t>
            </a:r>
          </a:p>
          <a:p>
            <a:pPr marL="895350" indent="-895350">
              <a:lnSpc>
                <a:spcPct val="107000"/>
              </a:lnSpc>
              <a:spcAft>
                <a:spcPts val="800"/>
              </a:spcAft>
            </a:pPr>
            <a:endParaRPr lang="de-DE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0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C1ABBDC-6B8A-45DF-8FAF-EDCE9437EE04}"/>
              </a:ext>
            </a:extLst>
          </p:cNvPr>
          <p:cNvSpPr/>
          <p:nvPr/>
        </p:nvSpPr>
        <p:spPr>
          <a:xfrm>
            <a:off x="323528" y="105273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de-DE" dirty="0"/>
              <a:t>Schulungsabend: 	</a:t>
            </a:r>
          </a:p>
          <a:p>
            <a:r>
              <a:rPr lang="de-DE" dirty="0"/>
              <a:t>Freitag 29. Juni 2018 19.30 – 21.00 Uhr</a:t>
            </a:r>
          </a:p>
          <a:p>
            <a:endParaRPr lang="de-DE" dirty="0"/>
          </a:p>
          <a:p>
            <a:r>
              <a:rPr lang="de-DE" dirty="0"/>
              <a:t>2. Schulungsabend: 	</a:t>
            </a:r>
          </a:p>
          <a:p>
            <a:r>
              <a:rPr lang="de-DE" dirty="0"/>
              <a:t>Samstag 30. Juni 2018 09.30 – 11.00 Uhr</a:t>
            </a:r>
          </a:p>
          <a:p>
            <a:endParaRPr lang="de-DE" dirty="0"/>
          </a:p>
          <a:p>
            <a:r>
              <a:rPr lang="de-DE" dirty="0"/>
              <a:t>3. Schulungsabend: 	</a:t>
            </a:r>
          </a:p>
          <a:p>
            <a:r>
              <a:rPr lang="de-DE" dirty="0"/>
              <a:t>Samstag 30. Juni 2018 12.00 – 13.30 Uhr</a:t>
            </a:r>
          </a:p>
          <a:p>
            <a:endParaRPr lang="de-DE" dirty="0"/>
          </a:p>
          <a:p>
            <a:r>
              <a:rPr lang="de-DE" dirty="0"/>
              <a:t>4. Schulungsabend: 	</a:t>
            </a:r>
          </a:p>
          <a:p>
            <a:r>
              <a:rPr lang="de-DE" dirty="0"/>
              <a:t>Montag 02. Juli 2018 19.30 – 21.00 Uhr</a:t>
            </a:r>
          </a:p>
          <a:p>
            <a:endParaRPr lang="de-DE" dirty="0"/>
          </a:p>
          <a:p>
            <a:r>
              <a:rPr lang="de-DE" dirty="0"/>
              <a:t>5. Schulungsabend: 	</a:t>
            </a:r>
          </a:p>
          <a:p>
            <a:r>
              <a:rPr lang="de-DE" dirty="0"/>
              <a:t>Mittwoch 04. Juli 2018 19.30 – 21.00 Uhr</a:t>
            </a:r>
          </a:p>
          <a:p>
            <a:endParaRPr lang="de-DE" dirty="0"/>
          </a:p>
          <a:p>
            <a:r>
              <a:rPr lang="de-DE" dirty="0"/>
              <a:t>6. Schulungsabend: 	</a:t>
            </a:r>
          </a:p>
          <a:p>
            <a:r>
              <a:rPr lang="de-DE" dirty="0"/>
              <a:t>Montag 09. Juli 2018 19.30 – 21.00 Uhr</a:t>
            </a:r>
          </a:p>
          <a:p>
            <a:endParaRPr lang="de-DE" dirty="0"/>
          </a:p>
          <a:p>
            <a:r>
              <a:rPr lang="de-DE" dirty="0"/>
              <a:t>7. Schulungsabend: 	</a:t>
            </a:r>
          </a:p>
          <a:p>
            <a:r>
              <a:rPr lang="de-DE" dirty="0"/>
              <a:t>Mittwoch 11. Juli 2018 19.30 – 21.00 Uhr</a:t>
            </a:r>
          </a:p>
          <a:p>
            <a:r>
              <a:rPr lang="de-DE" dirty="0"/>
              <a:t>		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19F7BF-A1E9-4238-BDC9-5D36FD3BAC3A}"/>
              </a:ext>
            </a:extLst>
          </p:cNvPr>
          <p:cNvSpPr/>
          <p:nvPr/>
        </p:nvSpPr>
        <p:spPr>
          <a:xfrm>
            <a:off x="323528" y="404664"/>
            <a:ext cx="3317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</a:rPr>
              <a:t>NEULINGSKURS SRG HEIDENHEIM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64DE6D-8C10-4DEB-8528-4CD253F0E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6868">
            <a:off x="4670903" y="1636209"/>
            <a:ext cx="3995936" cy="265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295BBBC-8EA0-4820-B685-58D067898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528" y="4581128"/>
            <a:ext cx="1404073" cy="187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17B2E42-B7FF-49EA-B2D3-CB0ADD331560}"/>
              </a:ext>
            </a:extLst>
          </p:cNvPr>
          <p:cNvSpPr/>
          <p:nvPr/>
        </p:nvSpPr>
        <p:spPr>
          <a:xfrm>
            <a:off x="6299601" y="55298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/>
              <a:t>Neulingskurs</a:t>
            </a:r>
            <a:r>
              <a:rPr lang="de-DE" dirty="0"/>
              <a:t> </a:t>
            </a:r>
          </a:p>
          <a:p>
            <a:r>
              <a:rPr lang="de-DE" dirty="0"/>
              <a:t>Lehrwart Michael Kolb</a:t>
            </a:r>
          </a:p>
        </p:txBody>
      </p:sp>
    </p:spTree>
    <p:extLst>
      <p:ext uri="{BB962C8B-B14F-4D97-AF65-F5344CB8AC3E}">
        <p14:creationId xmlns:p14="http://schemas.microsoft.com/office/powerpoint/2010/main" val="84498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166CF45-8C63-4AFF-B5F3-6EF8A9F9D571}"/>
              </a:ext>
            </a:extLst>
          </p:cNvPr>
          <p:cNvSpPr/>
          <p:nvPr/>
        </p:nvSpPr>
        <p:spPr>
          <a:xfrm>
            <a:off x="179512" y="116684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Klaus, Herbert und Hans  - herzlichen Dank!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Treffpunkt: 30.03. 2018 um 9:30 Uhr auf dem Parkplatz Hirschtal,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dort geht es dann durch das Hirschtal</a:t>
            </a:r>
          </a:p>
          <a:p>
            <a:pPr>
              <a:spcAft>
                <a:spcPts val="0"/>
              </a:spcAf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(ca.6 km.) zum Landgasthof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Wental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Etwa auf halber Strecke an einer Schutzhütte wird eine Zwischenstation aufgebaut.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Parkplatz Hirschtal befindet sich rechts ca. 600m an der Strecke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Steinheim Richtung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Gnannenweiler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EB6FCCE-5F65-43D1-A558-853BC955CEA2}"/>
              </a:ext>
            </a:extLst>
          </p:cNvPr>
          <p:cNvSpPr txBox="1"/>
          <p:nvPr/>
        </p:nvSpPr>
        <p:spPr>
          <a:xfrm>
            <a:off x="5796136" y="6338270"/>
            <a:ext cx="83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Apple Chancery" panose="03020702040506060504" pitchFamily="66" charset="0"/>
              </a:rPr>
              <a:t>Together</a:t>
            </a:r>
            <a:r>
              <a:rPr lang="de-DE" sz="2400" dirty="0">
                <a:latin typeface="Apple Chancery" panose="03020702040506060504" pitchFamily="66" charset="0"/>
              </a:rPr>
              <a:t> </a:t>
            </a:r>
            <a:r>
              <a:rPr lang="de-DE" sz="2400" dirty="0" err="1">
                <a:latin typeface="Apple Chancery" panose="03020702040506060504" pitchFamily="66" charset="0"/>
              </a:rPr>
              <a:t>we</a:t>
            </a:r>
            <a:r>
              <a:rPr lang="de-DE" sz="2400" dirty="0">
                <a:latin typeface="Apple Chancery" panose="03020702040506060504" pitchFamily="66" charset="0"/>
              </a:rPr>
              <a:t> </a:t>
            </a:r>
            <a:r>
              <a:rPr lang="de-DE" sz="2400" dirty="0" err="1">
                <a:latin typeface="Apple Chancery" panose="03020702040506060504" pitchFamily="66" charset="0"/>
              </a:rPr>
              <a:t>are</a:t>
            </a:r>
            <a:r>
              <a:rPr lang="de-DE" sz="2400" dirty="0">
                <a:latin typeface="Apple Chancery" panose="03020702040506060504" pitchFamily="66" charset="0"/>
              </a:rPr>
              <a:t> </a:t>
            </a:r>
            <a:r>
              <a:rPr lang="de-DE" sz="2400" dirty="0" err="1">
                <a:latin typeface="Apple Chancery" panose="03020702040506060504" pitchFamily="66" charset="0"/>
              </a:rPr>
              <a:t>better</a:t>
            </a:r>
            <a:r>
              <a:rPr lang="de-DE" sz="2400" dirty="0">
                <a:latin typeface="Apple Chancery" panose="03020702040506060504" pitchFamily="66" charset="0"/>
              </a:rPr>
              <a:t>…. </a:t>
            </a:r>
          </a:p>
        </p:txBody>
      </p:sp>
      <p:pic>
        <p:nvPicPr>
          <p:cNvPr id="4" name="Picture 2" descr="Wappen_SRG_HDH">
            <a:extLst>
              <a:ext uri="{FF2B5EF4-FFF2-40B4-BE49-F238E27FC236}">
                <a16:creationId xmlns:a16="http://schemas.microsoft.com/office/drawing/2014/main" id="{12D9E158-E53A-476F-8C5E-B740703A7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53" y="4924832"/>
            <a:ext cx="1047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Ein Bild, das Person, Boden, drinnen, stehend enthält.&#10;&#10;Mit sehr hoher Zuverlässigkeit generierte Beschreibung">
            <a:extLst>
              <a:ext uri="{FF2B5EF4-FFF2-40B4-BE49-F238E27FC236}">
                <a16:creationId xmlns:a16="http://schemas.microsoft.com/office/drawing/2014/main" id="{00C0EBDB-84AA-405D-A957-89DCE64E2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75" y="4388779"/>
            <a:ext cx="2971940" cy="1978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D507149-10CD-48C8-BDE3-9E3BF48514A7}"/>
              </a:ext>
            </a:extLst>
          </p:cNvPr>
          <p:cNvSpPr/>
          <p:nvPr/>
        </p:nvSpPr>
        <p:spPr>
          <a:xfrm>
            <a:off x="323528" y="404664"/>
            <a:ext cx="2707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dirty="0">
                <a:latin typeface="Calibri Light" panose="020F0302020204030204" pitchFamily="34" charset="0"/>
                <a:ea typeface="Times New Roman" panose="02020603050405020304" pitchFamily="18" charset="0"/>
              </a:rPr>
              <a:t>KARFREITAGSWANDERUNG</a:t>
            </a:r>
          </a:p>
        </p:txBody>
      </p:sp>
    </p:spTree>
    <p:extLst>
      <p:ext uri="{BB962C8B-B14F-4D97-AF65-F5344CB8AC3E}">
        <p14:creationId xmlns:p14="http://schemas.microsoft.com/office/powerpoint/2010/main" val="209573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0F87626-97E5-45EE-B136-60BE513577FD}"/>
              </a:ext>
            </a:extLst>
          </p:cNvPr>
          <p:cNvSpPr txBox="1"/>
          <p:nvPr/>
        </p:nvSpPr>
        <p:spPr>
          <a:xfrm>
            <a:off x="1549306" y="5820185"/>
            <a:ext cx="723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Apple Chancery" panose="03020702040506060504" pitchFamily="66" charset="0"/>
              </a:rPr>
              <a:t>Together</a:t>
            </a:r>
            <a:r>
              <a:rPr lang="de-DE" sz="2400" dirty="0">
                <a:latin typeface="Apple Chancery" panose="03020702040506060504" pitchFamily="66" charset="0"/>
              </a:rPr>
              <a:t> </a:t>
            </a:r>
            <a:r>
              <a:rPr lang="de-DE" sz="2400" dirty="0" err="1">
                <a:latin typeface="Apple Chancery" panose="03020702040506060504" pitchFamily="66" charset="0"/>
              </a:rPr>
              <a:t>we</a:t>
            </a:r>
            <a:r>
              <a:rPr lang="de-DE" sz="2400" dirty="0">
                <a:latin typeface="Apple Chancery" panose="03020702040506060504" pitchFamily="66" charset="0"/>
              </a:rPr>
              <a:t> </a:t>
            </a:r>
            <a:r>
              <a:rPr lang="de-DE" sz="2400" dirty="0" err="1">
                <a:latin typeface="Apple Chancery" panose="03020702040506060504" pitchFamily="66" charset="0"/>
              </a:rPr>
              <a:t>are</a:t>
            </a:r>
            <a:r>
              <a:rPr lang="de-DE" sz="2400" dirty="0">
                <a:latin typeface="Apple Chancery" panose="03020702040506060504" pitchFamily="66" charset="0"/>
              </a:rPr>
              <a:t> </a:t>
            </a:r>
            <a:r>
              <a:rPr lang="de-DE" sz="2400" dirty="0" err="1">
                <a:latin typeface="Apple Chancery" panose="03020702040506060504" pitchFamily="66" charset="0"/>
              </a:rPr>
              <a:t>better</a:t>
            </a:r>
            <a:r>
              <a:rPr lang="de-DE" sz="2400" dirty="0">
                <a:latin typeface="Apple Chancery" panose="03020702040506060504" pitchFamily="66" charset="0"/>
              </a:rPr>
              <a:t>…. </a:t>
            </a:r>
          </a:p>
        </p:txBody>
      </p:sp>
      <p:pic>
        <p:nvPicPr>
          <p:cNvPr id="6" name="Picture 2" descr="Wappen_SRG_HDH">
            <a:extLst>
              <a:ext uri="{FF2B5EF4-FFF2-40B4-BE49-F238E27FC236}">
                <a16:creationId xmlns:a16="http://schemas.microsoft.com/office/drawing/2014/main" id="{A2B17CF5-EF3F-4E72-9946-C3C03A782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8" y="5374743"/>
            <a:ext cx="1047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7E6060D-9319-4326-AEA0-4D650216F144}"/>
              </a:ext>
            </a:extLst>
          </p:cNvPr>
          <p:cNvSpPr txBox="1"/>
          <p:nvPr/>
        </p:nvSpPr>
        <p:spPr>
          <a:xfrm>
            <a:off x="361558" y="40338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EINTEILUNG – WICHTIGE HINWEISE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6F1674-CE9D-4F12-91A4-F073CDF05616}"/>
              </a:ext>
            </a:extLst>
          </p:cNvPr>
          <p:cNvSpPr txBox="1"/>
          <p:nvPr/>
        </p:nvSpPr>
        <p:spPr>
          <a:xfrm>
            <a:off x="377280" y="1212739"/>
            <a:ext cx="772871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Zentrale E-Mail Adresse: 	</a:t>
            </a:r>
            <a:r>
              <a:rPr lang="de-DE" dirty="0">
                <a:hlinkClick r:id="rId4"/>
              </a:rPr>
              <a:t>srg-heidenheim@web.de</a:t>
            </a:r>
            <a:r>
              <a:rPr lang="de-DE" dirty="0"/>
              <a:t> </a:t>
            </a:r>
          </a:p>
          <a:p>
            <a:pPr>
              <a:lnSpc>
                <a:spcPct val="150000"/>
              </a:lnSpc>
            </a:pPr>
            <a:r>
              <a:rPr lang="de-DE" dirty="0"/>
              <a:t>Absender E-Mail Adresse:	noreply@dfbnet.org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Kurzfristige Rückgaben (Krankheit) – 2 Tage vor Spielbeginn nur telefonisch</a:t>
            </a:r>
          </a:p>
          <a:p>
            <a:pPr>
              <a:lnSpc>
                <a:spcPct val="150000"/>
              </a:lnSpc>
            </a:pPr>
            <a:r>
              <a:rPr lang="de-DE" dirty="0"/>
              <a:t>Rückgaben per E-Mail – bis zu 2 Tage vor Spielbeginn </a:t>
            </a:r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Einteiler nehmen keine Rückgaben telefonisch (private Nummer) mehr entgegen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What‘s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können nicht entgegen genommen werden  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43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441C821-19A0-425E-B958-04DD4A036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0768"/>
            <a:ext cx="6218420" cy="482614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E68E2B5-9CB2-46EF-85D3-CB1F1763EDCA}"/>
              </a:ext>
            </a:extLst>
          </p:cNvPr>
          <p:cNvSpPr txBox="1"/>
          <p:nvPr/>
        </p:nvSpPr>
        <p:spPr>
          <a:xfrm>
            <a:off x="361558" y="40338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EINTEILUNG – WICHTIGE HINWEISE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145313-B91A-42DC-8C0E-DC6976B30191}"/>
              </a:ext>
            </a:extLst>
          </p:cNvPr>
          <p:cNvSpPr txBox="1"/>
          <p:nvPr/>
        </p:nvSpPr>
        <p:spPr>
          <a:xfrm>
            <a:off x="5524645" y="5055567"/>
            <a:ext cx="723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Apple Chancery" panose="03020702040506060504" pitchFamily="66" charset="0"/>
              </a:rPr>
              <a:t>Together</a:t>
            </a:r>
            <a:r>
              <a:rPr lang="de-DE" sz="2400" dirty="0">
                <a:latin typeface="Apple Chancery" panose="03020702040506060504" pitchFamily="66" charset="0"/>
              </a:rPr>
              <a:t> </a:t>
            </a:r>
            <a:r>
              <a:rPr lang="de-DE" sz="2400" dirty="0" err="1">
                <a:latin typeface="Apple Chancery" panose="03020702040506060504" pitchFamily="66" charset="0"/>
              </a:rPr>
              <a:t>we</a:t>
            </a:r>
            <a:r>
              <a:rPr lang="de-DE" sz="2400" dirty="0">
                <a:latin typeface="Apple Chancery" panose="03020702040506060504" pitchFamily="66" charset="0"/>
              </a:rPr>
              <a:t> </a:t>
            </a:r>
            <a:r>
              <a:rPr lang="de-DE" sz="2400" dirty="0" err="1">
                <a:latin typeface="Apple Chancery" panose="03020702040506060504" pitchFamily="66" charset="0"/>
              </a:rPr>
              <a:t>are</a:t>
            </a:r>
            <a:r>
              <a:rPr lang="de-DE" sz="2400" dirty="0">
                <a:latin typeface="Apple Chancery" panose="03020702040506060504" pitchFamily="66" charset="0"/>
              </a:rPr>
              <a:t> </a:t>
            </a:r>
            <a:r>
              <a:rPr lang="de-DE" sz="2400" dirty="0" err="1">
                <a:latin typeface="Apple Chancery" panose="03020702040506060504" pitchFamily="66" charset="0"/>
              </a:rPr>
              <a:t>better</a:t>
            </a:r>
            <a:r>
              <a:rPr lang="de-DE" sz="2400" dirty="0">
                <a:latin typeface="Apple Chancery" panose="03020702040506060504" pitchFamily="66" charset="0"/>
              </a:rPr>
              <a:t>…. </a:t>
            </a:r>
          </a:p>
        </p:txBody>
      </p:sp>
      <p:pic>
        <p:nvPicPr>
          <p:cNvPr id="5" name="Picture 2" descr="Wappen_SRG_HDH">
            <a:extLst>
              <a:ext uri="{FF2B5EF4-FFF2-40B4-BE49-F238E27FC236}">
                <a16:creationId xmlns:a16="http://schemas.microsoft.com/office/drawing/2014/main" id="{036AC382-0BB6-45DF-9D0A-3D726B890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97" y="4610125"/>
            <a:ext cx="1047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7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494024-B7AA-4951-A550-C6D807B17FF9}"/>
              </a:ext>
            </a:extLst>
          </p:cNvPr>
          <p:cNvSpPr txBox="1"/>
          <p:nvPr/>
        </p:nvSpPr>
        <p:spPr>
          <a:xfrm>
            <a:off x="377280" y="40466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Homepage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F4AB93-97AD-449F-A6B5-0B3197C6E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43" y="2554823"/>
            <a:ext cx="7761114" cy="4019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CF0982-D7D4-40CC-BB92-1894E700B4CD}"/>
              </a:ext>
            </a:extLst>
          </p:cNvPr>
          <p:cNvSpPr txBox="1"/>
          <p:nvPr/>
        </p:nvSpPr>
        <p:spPr>
          <a:xfrm>
            <a:off x="2005960" y="1403636"/>
            <a:ext cx="4220001" cy="584775"/>
          </a:xfrm>
          <a:prstGeom prst="rect">
            <a:avLst/>
          </a:prstGeom>
          <a:noFill/>
          <a:ln>
            <a:solidFill>
              <a:schemeClr val="tx1">
                <a:alpha val="4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3200" dirty="0">
                <a:latin typeface="Calibri Light" panose="020F0302020204030204" pitchFamily="34" charset="0"/>
                <a:hlinkClick r:id="rId3"/>
              </a:rPr>
              <a:t>www.srg-heidenheim.de</a:t>
            </a:r>
            <a:endParaRPr lang="de-DE" sz="3200" dirty="0">
              <a:latin typeface="Calibri Light" panose="020F0302020204030204" pitchFamily="34" charset="0"/>
            </a:endParaRPr>
          </a:p>
        </p:txBody>
      </p:sp>
      <p:pic>
        <p:nvPicPr>
          <p:cNvPr id="6" name="Picture 2" descr="Wappen_SRG_HDH">
            <a:extLst>
              <a:ext uri="{FF2B5EF4-FFF2-40B4-BE49-F238E27FC236}">
                <a16:creationId xmlns:a16="http://schemas.microsoft.com/office/drawing/2014/main" id="{D664D496-FA98-4FC9-958D-3DAA7F0A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0677"/>
            <a:ext cx="1047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Wappen_SRG_HDH">
            <a:extLst>
              <a:ext uri="{FF2B5EF4-FFF2-40B4-BE49-F238E27FC236}">
                <a16:creationId xmlns:a16="http://schemas.microsoft.com/office/drawing/2014/main" id="{772E5ADA-887C-4DA3-AA3C-179FAFD07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27" y="1035592"/>
            <a:ext cx="1047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1418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Formata Regular"/>
        <a:ea typeface=""/>
        <a:cs typeface=""/>
      </a:majorFont>
      <a:minorFont>
        <a:latin typeface="Formata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Bildschirmpräsentation (4:3)</PresentationFormat>
  <Paragraphs>108</Paragraphs>
  <Slides>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Apple Chancery</vt:lpstr>
      <vt:lpstr>Arial</vt:lpstr>
      <vt:lpstr>Calibri</vt:lpstr>
      <vt:lpstr>Calibri Light</vt:lpstr>
      <vt:lpstr>Formata Regular</vt:lpstr>
      <vt:lpstr>Symbol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Baumeister, Heiner</dc:creator>
  <cp:lastModifiedBy>Michael Storm</cp:lastModifiedBy>
  <cp:revision>191</cp:revision>
  <cp:lastPrinted>2013-01-14T08:25:51Z</cp:lastPrinted>
  <dcterms:created xsi:type="dcterms:W3CDTF">2013-01-08T09:50:43Z</dcterms:created>
  <dcterms:modified xsi:type="dcterms:W3CDTF">2018-03-16T19:41:20Z</dcterms:modified>
</cp:coreProperties>
</file>